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6BA6C-379D-F8BE-BE89-865E6EACE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B1B711F-3AEB-F1E4-E266-C938A055C9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68DC86-3FAE-B2C5-E9F7-9CE2AC35B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326A-1B52-A040-8DC3-F21A87631DC7}" type="datetimeFigureOut">
              <a:rPr lang="de-DE" smtClean="0"/>
              <a:t>20.11.23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E7C0F8-D0E2-1D3E-B5F1-E0B05B96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0DAA7F-DCFD-3929-FE6B-A1B9468F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7BD5-9B61-5340-B3C1-5F54369FF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06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4FB75-80FC-7834-5EBD-DF7742C1C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FAA2EB-2639-65A0-BE93-806FFB1C2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F26597-EFAF-9B04-D402-3640DF37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326A-1B52-A040-8DC3-F21A87631DC7}" type="datetimeFigureOut">
              <a:rPr lang="de-DE" smtClean="0"/>
              <a:t>20.11.23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6A8665-42E8-298C-F8C5-66C8CA4D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F5421C-5560-40FD-ECBA-0F88489C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7BD5-9B61-5340-B3C1-5F54369FF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66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BF49E06-54E0-F223-8A87-2ED7440AC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C718FDC-798F-A536-3120-BCB30CCDD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0ABE1F-2444-8F7C-5B66-D169FCFD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326A-1B52-A040-8DC3-F21A87631DC7}" type="datetimeFigureOut">
              <a:rPr lang="de-DE" smtClean="0"/>
              <a:t>20.11.23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BBBDE3-56AC-7B1B-D63B-9E4E5091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0694DC-3987-6CB7-4CE3-B27182F4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7BD5-9B61-5340-B3C1-5F54369FF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401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083C2-7303-36B6-7C25-96C4CE15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F0456A-D634-6B8C-57D6-49927D3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6C4D2D-4076-A25F-B505-C728117F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326A-1B52-A040-8DC3-F21A87631DC7}" type="datetimeFigureOut">
              <a:rPr lang="de-DE" smtClean="0"/>
              <a:t>20.11.23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34F902-DD3F-E132-21C7-5978C45F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ED253A-D165-393F-FDE0-E9EE9F60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7BD5-9B61-5340-B3C1-5F54369FF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21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A6E99-1B88-5A12-FB3B-4DD1B2B3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616E47-825A-353C-199C-206DC65A3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6902DE-5F27-728C-7D7A-ACEBD50E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326A-1B52-A040-8DC3-F21A87631DC7}" type="datetimeFigureOut">
              <a:rPr lang="de-DE" smtClean="0"/>
              <a:t>20.11.23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E4B8A-BB64-36A6-702B-06BC88E1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58E452-3BF5-19C2-53C9-ECA9C6AD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7BD5-9B61-5340-B3C1-5F54369FF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34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F0F7B-E55E-9271-68B9-D470E71F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555F93-D511-A6ED-8C8B-DE1B58252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6A0CCA-46AF-0F61-6F53-CF8DD8F07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3C4EC5-CE86-C895-5C78-17EC19D9F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326A-1B52-A040-8DC3-F21A87631DC7}" type="datetimeFigureOut">
              <a:rPr lang="de-DE" smtClean="0"/>
              <a:t>20.11.23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D93B07-D759-A5C2-FFBA-7489BCFC8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7758E3-9159-BCF7-A3CA-F9F98D643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7BD5-9B61-5340-B3C1-5F54369FF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76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7CCC5-E65F-446D-F969-54C11587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3EB74D3-DD10-25A3-B527-3A4DEC38F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96ADA2-1C63-8C41-EE59-91236F90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B06DB1-7E8F-DD38-0688-5CC4D2609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DDCC61-D323-AD4B-69ED-E39C5A509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2F8F295-0D7D-3B4F-D78B-FB8CE2854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326A-1B52-A040-8DC3-F21A87631DC7}" type="datetimeFigureOut">
              <a:rPr lang="de-DE" smtClean="0"/>
              <a:t>20.11.23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0DC50D4-C477-7763-BF30-E5CFFCEB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0A03225-5029-5080-FF40-2430035D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7BD5-9B61-5340-B3C1-5F54369FF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19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78A66-1D1E-150F-3AEA-4E4D5589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91F1D4-EFEF-C012-CABB-16A16422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326A-1B52-A040-8DC3-F21A87631DC7}" type="datetimeFigureOut">
              <a:rPr lang="de-DE" smtClean="0"/>
              <a:t>20.11.23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88A2FC-D41A-2BA0-2127-F61DE581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0A2705-0AB8-43CC-991E-09029D28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7BD5-9B61-5340-B3C1-5F54369FF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52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13D7A26-31B3-8416-D0B7-50C405284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326A-1B52-A040-8DC3-F21A87631DC7}" type="datetimeFigureOut">
              <a:rPr lang="de-DE" smtClean="0"/>
              <a:t>20.11.23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7E937A-86E4-6352-79E9-E902273E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931D27-312A-C673-9A41-2E80988D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7BD5-9B61-5340-B3C1-5F54369FF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52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C6478-F498-F83D-61C9-7CE4AEE1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939FE7-A217-D544-83D9-4DADDBB13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8171B8-D24C-CAD7-A592-FFDCDB1A1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CF96E1-9D4E-489B-1E48-C02A5C8C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326A-1B52-A040-8DC3-F21A87631DC7}" type="datetimeFigureOut">
              <a:rPr lang="de-DE" smtClean="0"/>
              <a:t>20.11.23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047ACE-2A25-DA31-5217-C3B8EF97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A81857-C145-66BF-1B79-F9D7F162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7BD5-9B61-5340-B3C1-5F54369FF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2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F176C-04F0-62C0-85E9-096DCCDA0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C090DD2-A1B6-48ED-3C35-FE25A105A8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DC2893B-48B7-C12C-6A21-1234E95B3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8FAF97-FDC5-452A-D4C4-6B9E6FA2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326A-1B52-A040-8DC3-F21A87631DC7}" type="datetimeFigureOut">
              <a:rPr lang="de-DE" smtClean="0"/>
              <a:t>20.11.23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EFF314-0C6C-0779-9AB4-10BBADD4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87AE8C-A122-7C25-15FC-BFCF8118F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07BD5-9B61-5340-B3C1-5F54369FF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38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7CC463-0F88-0E02-C17D-2A7AA90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52C4F6C-7637-181D-1013-F6963051D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104562-1F84-AB03-8204-2FA40DDF2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D326A-1B52-A040-8DC3-F21A87631DC7}" type="datetimeFigureOut">
              <a:rPr lang="de-DE" smtClean="0"/>
              <a:t>20.11.23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D91D4C-741C-48C5-AED1-910ED66E6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8CC6A7-7877-B12A-239A-61E1287C9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07BD5-9B61-5340-B3C1-5F54369FF0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53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B7E355-482D-02C7-4D83-E8C7D19E9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de-DE" sz="5600"/>
              <a:t>Die Einführungsklasse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FE7EFF-5545-08D4-7B3F-880F8838B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de-DE" dirty="0"/>
              <a:t>am Maria-Ward-Gymnasium</a:t>
            </a:r>
          </a:p>
          <a:p>
            <a:r>
              <a:rPr lang="de-DE" b="1" dirty="0"/>
              <a:t>Schuljahr 2024 / 2025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95B5C160-2B21-BA47-E66B-C09AC2B6F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 r="2" b="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1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C59BEC-C4CC-4741-B975-08C543178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7F360E-22A0-2418-C692-4C99E7C9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de-DE" b="1" dirty="0"/>
              <a:t>Allgemeine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942DBE-780F-4774-3D8F-BDA3C39B0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de-DE" sz="2200" b="1"/>
              <a:t>Durchlässigkeit des Schulsystems: </a:t>
            </a:r>
            <a:r>
              <a:rPr lang="de-DE" sz="2200"/>
              <a:t>mittlerer Schulabschluss </a:t>
            </a:r>
            <a:r>
              <a:rPr lang="de-DE" sz="2200">
                <a:sym typeface="Wingdings" pitchFamily="2" charset="2"/>
              </a:rPr>
              <a:t> Abitur</a:t>
            </a:r>
          </a:p>
          <a:p>
            <a:r>
              <a:rPr lang="de-DE" sz="2200" b="1">
                <a:sym typeface="Wingdings" pitchFamily="2" charset="2"/>
              </a:rPr>
              <a:t>Einführung in das gymnasiale Arbeiten</a:t>
            </a:r>
          </a:p>
          <a:p>
            <a:r>
              <a:rPr lang="de-DE" sz="2200" b="1">
                <a:sym typeface="Wingdings" pitchFamily="2" charset="2"/>
              </a:rPr>
              <a:t>Klassen 12 / 13</a:t>
            </a:r>
            <a:r>
              <a:rPr lang="de-DE" sz="2200">
                <a:sym typeface="Wingdings" pitchFamily="2" charset="2"/>
              </a:rPr>
              <a:t>: reguläre Qualifikationsphase (PuLSt)</a:t>
            </a:r>
          </a:p>
          <a:p>
            <a:r>
              <a:rPr lang="de-DE" sz="2200" b="1">
                <a:sym typeface="Wingdings" pitchFamily="2" charset="2"/>
              </a:rPr>
              <a:t>Reguläre Abiturprüfungen </a:t>
            </a:r>
            <a:r>
              <a:rPr lang="de-DE" sz="2200">
                <a:sym typeface="Wingdings" pitchFamily="2" charset="2"/>
              </a:rPr>
              <a:t>in fünf Fächern (</a:t>
            </a:r>
            <a:r>
              <a:rPr lang="de-DE" sz="2200" b="1">
                <a:sym typeface="Wingdings" pitchFamily="2" charset="2"/>
              </a:rPr>
              <a:t>3x schriftlich, 2x mündlich)</a:t>
            </a:r>
            <a:r>
              <a:rPr lang="de-DE" sz="2200">
                <a:sym typeface="Wingdings" pitchFamily="2" charset="2"/>
              </a:rPr>
              <a:t>, kein verpflichtendes schriftliches Abitur mehr in Deutsch und Mathematik</a:t>
            </a:r>
            <a:endParaRPr lang="de-DE" sz="2200" b="1">
              <a:sym typeface="Wingdings" pitchFamily="2" charset="2"/>
            </a:endParaRPr>
          </a:p>
          <a:p>
            <a:endParaRPr lang="de-DE" sz="2200" b="1">
              <a:sym typeface="Wingdings" pitchFamily="2" charset="2"/>
            </a:endParaRPr>
          </a:p>
          <a:p>
            <a:r>
              <a:rPr lang="de-DE" sz="2200">
                <a:sym typeface="Wingdings" pitchFamily="2" charset="2"/>
              </a:rPr>
              <a:t> in </a:t>
            </a:r>
            <a:r>
              <a:rPr lang="de-DE" sz="2200" b="1">
                <a:sym typeface="Wingdings" pitchFamily="2" charset="2"/>
              </a:rPr>
              <a:t>drei Jahren </a:t>
            </a:r>
            <a:r>
              <a:rPr lang="de-DE" sz="2200">
                <a:sym typeface="Wingdings" pitchFamily="2" charset="2"/>
              </a:rPr>
              <a:t>zur allgemeinen Hochschulreife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77008" y="5228027"/>
            <a:ext cx="1107241" cy="10772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EA8705C2-EB56-3350-03BA-FB67EA63F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4" t="24450" r="11772" b="13929"/>
          <a:stretch/>
        </p:blipFill>
        <p:spPr>
          <a:xfrm>
            <a:off x="7489970" y="2675246"/>
            <a:ext cx="3090334" cy="2652096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892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5F5156-2139-F305-C67F-4C83EE0E7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de-DE" b="1" dirty="0"/>
              <a:t>Unterricht in der Einführungsklasse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B23C6C94-E36D-065D-FB84-2E91B1781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1039042"/>
            <a:ext cx="4777381" cy="461017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5E51DB-E300-E459-DD18-60B67DCD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de-DE" sz="2400" b="1" dirty="0"/>
              <a:t>Optimale Anpassung der Stundentafel </a:t>
            </a:r>
            <a:r>
              <a:rPr lang="de-DE" sz="2400" dirty="0"/>
              <a:t>an die Bedürfnisse der Schülerinnen</a:t>
            </a:r>
          </a:p>
          <a:p>
            <a:r>
              <a:rPr lang="de-DE" sz="2400" b="1" dirty="0"/>
              <a:t>Einführung in die Breite </a:t>
            </a:r>
            <a:r>
              <a:rPr lang="de-DE" sz="2400" dirty="0"/>
              <a:t>des gymnasialen Fächerkanons</a:t>
            </a:r>
          </a:p>
          <a:p>
            <a:r>
              <a:rPr lang="de-DE" sz="2400" b="1" dirty="0"/>
              <a:t>Besondere Stärkung </a:t>
            </a:r>
            <a:r>
              <a:rPr lang="de-DE" sz="2400" dirty="0"/>
              <a:t>der Fächer Deutsch und Mathematik </a:t>
            </a:r>
            <a:r>
              <a:rPr lang="de-DE" sz="2400" dirty="0">
                <a:sym typeface="Wingdings" pitchFamily="2" charset="2"/>
              </a:rPr>
              <a:t> Abiturfächer</a:t>
            </a:r>
          </a:p>
          <a:p>
            <a:r>
              <a:rPr lang="de-DE" sz="2400" b="1" dirty="0">
                <a:sym typeface="Wingdings" pitchFamily="2" charset="2"/>
              </a:rPr>
              <a:t>Spätbeginnende zweite Fremdsprache (Spanisch) </a:t>
            </a:r>
            <a:r>
              <a:rPr lang="de-DE" sz="2400" dirty="0">
                <a:sym typeface="Wingdings" pitchFamily="2" charset="2"/>
              </a:rPr>
              <a:t> keine Vorkenntnisse erforderlich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82408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ACF237-F6B1-A6D7-F075-381AEFE49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de-DE" b="1" dirty="0"/>
              <a:t>Voraussetzungen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5220F843-BE01-F65E-DA68-D3852C0CAC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11" b="41148"/>
          <a:stretch/>
        </p:blipFill>
        <p:spPr>
          <a:xfrm>
            <a:off x="1448847" y="511293"/>
            <a:ext cx="3286051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207C7-D048-A7B3-5389-A786E1E6D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1984443"/>
            <a:ext cx="5829300" cy="4192520"/>
          </a:xfrm>
        </p:spPr>
        <p:txBody>
          <a:bodyPr>
            <a:normAutofit/>
          </a:bodyPr>
          <a:lstStyle/>
          <a:p>
            <a:r>
              <a:rPr lang="de-DE" sz="2000" b="1" dirty="0"/>
              <a:t>Mittlerer Schulabschluss</a:t>
            </a:r>
            <a:r>
              <a:rPr lang="de-DE" sz="2000" dirty="0"/>
              <a:t>: Durchschnitt von 2,00 oder besser in den Fächern </a:t>
            </a:r>
            <a:r>
              <a:rPr lang="de-DE" sz="2000" b="1" dirty="0"/>
              <a:t>Deutsch, Englisch und Mathematik</a:t>
            </a:r>
          </a:p>
          <a:p>
            <a:r>
              <a:rPr lang="de-DE" sz="2000" b="1" dirty="0"/>
              <a:t>oder: </a:t>
            </a:r>
            <a:r>
              <a:rPr lang="de-DE" sz="2000" dirty="0"/>
              <a:t>Pädagogisches Gutachten, das die „uneingeschränkte gymnasiale Eignung“ bestätigt</a:t>
            </a:r>
          </a:p>
          <a:p>
            <a:r>
              <a:rPr lang="de-DE" sz="2000" b="1" dirty="0"/>
              <a:t>Zweite Fremdsprache</a:t>
            </a:r>
            <a:r>
              <a:rPr lang="de-DE" sz="2000" dirty="0"/>
              <a:t>: wenn Französisch in der Realschule in der </a:t>
            </a:r>
            <a:r>
              <a:rPr lang="de-DE" sz="2000" dirty="0" err="1"/>
              <a:t>Wahlpflichtfächergruppe</a:t>
            </a:r>
            <a:r>
              <a:rPr lang="de-DE" sz="2000" dirty="0"/>
              <a:t> IIIa besucht wurde, kann Französisch bei ausreichender Schülerinnenzahl fortgeführt werden</a:t>
            </a:r>
          </a:p>
          <a:p>
            <a:r>
              <a:rPr lang="de-DE" sz="2000" b="1" dirty="0"/>
              <a:t>Alternativ: </a:t>
            </a:r>
            <a:r>
              <a:rPr lang="de-DE" sz="2000" dirty="0"/>
              <a:t>als spätbeginnende Fremdsprache wird </a:t>
            </a:r>
            <a:r>
              <a:rPr lang="de-DE" sz="2000" b="1" dirty="0"/>
              <a:t>Spanisch </a:t>
            </a:r>
            <a:r>
              <a:rPr lang="de-DE" sz="2000" dirty="0"/>
              <a:t>angeboten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93827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0897EA-C717-7CED-8A0B-07D5B9B0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de-DE" b="1" dirty="0"/>
              <a:t>Weitere Fragen? - </a:t>
            </a:r>
            <a:r>
              <a:rPr lang="de-DE" b="1" dirty="0" err="1"/>
              <a:t>Infoabend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F951B3-ACCB-4F58-9908-E9A74209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de-DE" sz="2400" dirty="0"/>
              <a:t>Am </a:t>
            </a:r>
            <a:r>
              <a:rPr lang="de-DE" sz="2400" b="1" dirty="0"/>
              <a:t>07.02.24</a:t>
            </a:r>
            <a:r>
              <a:rPr lang="de-DE" sz="2400" dirty="0"/>
              <a:t> ab 19.00 Uhr bekommen Sie nochmals alle wichtigen Informationen und Dokumente </a:t>
            </a:r>
            <a:r>
              <a:rPr lang="de-DE" sz="2400" b="1" dirty="0"/>
              <a:t>im Rahmen unseres Infoabends</a:t>
            </a:r>
          </a:p>
          <a:p>
            <a:r>
              <a:rPr lang="de-DE" sz="2400" dirty="0"/>
              <a:t>Dabei können Sie sich ein Bild von unserem </a:t>
            </a:r>
            <a:r>
              <a:rPr lang="de-DE" sz="2400" b="1" dirty="0"/>
              <a:t>modernen und neuen Schulgebäude </a:t>
            </a:r>
            <a:r>
              <a:rPr lang="de-DE" sz="2400" dirty="0"/>
              <a:t>machen und Einblicke in eines der modernsten Schulgebäude Deutschlands gewinnen</a:t>
            </a:r>
          </a:p>
          <a:p>
            <a:endParaRPr lang="de-DE" sz="2400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0EFD907D-E00B-98DF-F420-694E41B16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7" r="27882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1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66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9BA739-D455-E3D4-A8B5-DD320965C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de-DE" b="1" dirty="0"/>
              <a:t>Anmeldung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DD9D8CDA-7B72-E2C7-3204-8DC6A10C8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29E4F6-E789-BEFB-3426-FBAA646D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69794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/>
              <a:t>Voranmeldung bis spätestens 05.03.24</a:t>
            </a:r>
          </a:p>
          <a:p>
            <a:r>
              <a:rPr lang="de-DE" sz="2600" dirty="0"/>
              <a:t>Geburtsurkunde</a:t>
            </a:r>
          </a:p>
          <a:p>
            <a:r>
              <a:rPr lang="de-DE" sz="2600" dirty="0"/>
              <a:t>Abschlusszeugnis</a:t>
            </a:r>
          </a:p>
          <a:p>
            <a:r>
              <a:rPr lang="de-DE" sz="2600" dirty="0"/>
              <a:t>Nachweis über </a:t>
            </a:r>
            <a:r>
              <a:rPr lang="de-DE" sz="2600" dirty="0" err="1"/>
              <a:t>Masernimpfung</a:t>
            </a:r>
            <a:r>
              <a:rPr lang="de-DE" sz="2600" dirty="0"/>
              <a:t> (Impfpass mit 2x Eintrag) im Original</a:t>
            </a:r>
          </a:p>
          <a:p>
            <a:r>
              <a:rPr lang="de-DE" sz="2600" dirty="0"/>
              <a:t>Evtl. Pädagogisches Gutachten</a:t>
            </a:r>
          </a:p>
          <a:p>
            <a:endParaRPr lang="de-DE" sz="2600" dirty="0"/>
          </a:p>
          <a:p>
            <a:pPr marL="0" indent="0">
              <a:buNone/>
            </a:pPr>
            <a:r>
              <a:rPr lang="de-DE" sz="2600" b="1" dirty="0"/>
              <a:t>Endgültige Anmeldung bis 23</a:t>
            </a:r>
            <a:r>
              <a:rPr lang="de-DE" sz="2600" b="1"/>
              <a:t>./24.07.24 </a:t>
            </a:r>
            <a:r>
              <a:rPr lang="de-DE" sz="2600"/>
              <a:t>(</a:t>
            </a:r>
            <a:r>
              <a:rPr lang="de-DE" sz="2600" dirty="0"/>
              <a:t>Zeugnis oder Gutachten)</a:t>
            </a:r>
            <a:endParaRPr lang="de-DE" sz="2600" b="1" dirty="0"/>
          </a:p>
          <a:p>
            <a:endParaRPr lang="de-DE" sz="2600" dirty="0"/>
          </a:p>
          <a:p>
            <a:pPr marL="0" indent="0">
              <a:buNone/>
            </a:pPr>
            <a:endParaRPr lang="de-DE" sz="2600" b="1" dirty="0"/>
          </a:p>
          <a:p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47237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 2013–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Macintosh PowerPoint</Application>
  <PresentationFormat>Breitbild</PresentationFormat>
  <Paragraphs>32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Office-Design 2013–2022</vt:lpstr>
      <vt:lpstr>Die Einführungsklasse</vt:lpstr>
      <vt:lpstr>Allgemeine Informationen</vt:lpstr>
      <vt:lpstr>Unterricht in der Einführungsklasse</vt:lpstr>
      <vt:lpstr>Voraussetzungen</vt:lpstr>
      <vt:lpstr>Weitere Fragen? - Infoabend</vt:lpstr>
      <vt:lpstr>Anmeldung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Einführungsklasse</dc:title>
  <dc:creator>Jakob Riffelmacher</dc:creator>
  <cp:lastModifiedBy>Jakob Riffelmacher</cp:lastModifiedBy>
  <cp:revision>2</cp:revision>
  <dcterms:created xsi:type="dcterms:W3CDTF">2022-12-21T10:34:36Z</dcterms:created>
  <dcterms:modified xsi:type="dcterms:W3CDTF">2023-11-20T15:37:53Z</dcterms:modified>
</cp:coreProperties>
</file>